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2"/>
  </p:notesMasterIdLst>
  <p:sldIdLst>
    <p:sldId id="263" r:id="rId2"/>
    <p:sldId id="257" r:id="rId3"/>
    <p:sldId id="258" r:id="rId4"/>
    <p:sldId id="259" r:id="rId5"/>
    <p:sldId id="260" r:id="rId6"/>
    <p:sldId id="261" r:id="rId7"/>
    <p:sldId id="265" r:id="rId8"/>
    <p:sldId id="268" r:id="rId9"/>
    <p:sldId id="267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9" autoAdjust="0"/>
    <p:restoredTop sz="92923" autoAdjust="0"/>
  </p:normalViewPr>
  <p:slideViewPr>
    <p:cSldViewPr snapToGrid="0">
      <p:cViewPr>
        <p:scale>
          <a:sx n="93" d="100"/>
          <a:sy n="93" d="100"/>
        </p:scale>
        <p:origin x="293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5DCAE2-DBAA-4D3C-81CE-89CD3B2F85AE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E42FE-44B7-416C-8B7D-DC578F4C96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849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Hi, my name is Yousof Rahimian and today we are going to talk about a Virtual Facility Service Chatbot.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E42FE-44B7-416C-8B7D-DC578F4C965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359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Although this is a very primitive version of what a chatbot should be, it answers questions to the best of its ability (as any normal human would).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 users input more of their expertise into the training tab, the model will be able to have a broader and more decisive model to draw from so as time goes on the chatbot will be a good tool for 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any beginning-Virtual Facility Service 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E42FE-44B7-416C-8B7D-DC578F4C965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6100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When you are first learning a hobby, you have a lot of questions.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Some go to classes, some go to books, and some go online to find answers.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problem arises when a student goes home from a class or reads a book or blog, they still have questions.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chatbot is aimed to help consolidate a lot of questions the user may have into a learning environment where the chatbot can help answer those questions.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E42FE-44B7-416C-8B7D-DC578F4C965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991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the chatbot to learn, initial data needs to be created.</a:t>
            </a:r>
          </a:p>
          <a:p>
            <a:endParaRPr lang="en-US" dirty="0"/>
          </a:p>
          <a:p>
            <a:r>
              <a:rPr lang="en-US" dirty="0"/>
              <a:t>For this chatbot, the data was created from gathering questions people had on Google and social media.</a:t>
            </a:r>
          </a:p>
          <a:p>
            <a:endParaRPr lang="en-US" dirty="0"/>
          </a:p>
          <a:p>
            <a:r>
              <a:rPr lang="en-US" dirty="0"/>
              <a:t>With the data I gathered an </a:t>
            </a:r>
            <a:r>
              <a:rPr lang="en-US" dirty="0" err="1"/>
              <a:t>intents.json</a:t>
            </a:r>
            <a:r>
              <a:rPr lang="en-US" dirty="0"/>
              <a:t> file was created.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intents.json</a:t>
            </a:r>
            <a:r>
              <a:rPr lang="en-US" dirty="0"/>
              <a:t> file is used to initially train the model.  </a:t>
            </a:r>
          </a:p>
          <a:p>
            <a:endParaRPr lang="en-US" dirty="0"/>
          </a:p>
          <a:p>
            <a:r>
              <a:rPr lang="en-US" dirty="0"/>
              <a:t>Tags are like topics that a user may have a question about. </a:t>
            </a:r>
          </a:p>
          <a:p>
            <a:endParaRPr lang="en-US" dirty="0"/>
          </a:p>
          <a:p>
            <a:r>
              <a:rPr lang="en-US" dirty="0"/>
              <a:t>Patterns are the questions that a user may ask about that tag or topic.</a:t>
            </a:r>
          </a:p>
          <a:p>
            <a:endParaRPr lang="en-US" dirty="0"/>
          </a:p>
          <a:p>
            <a:r>
              <a:rPr lang="en-US" dirty="0"/>
              <a:t>Responses are what the chatbot will answer with about the specific tag. There can be multiple responses to the same tag and the chatbot will randomly choose a response.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E42FE-44B7-416C-8B7D-DC578F4C965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087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we can train this data, we first process the tags and patterns. This involves creating a vocabulary of words from the patterns – which is called tokenizing. </a:t>
            </a:r>
          </a:p>
          <a:p>
            <a:endParaRPr lang="en-US" dirty="0"/>
          </a:p>
          <a:p>
            <a:r>
              <a:rPr lang="en-US" dirty="0"/>
              <a:t>We will also take the tags and create classes.  Basically, taking all the tags and putting into one list.</a:t>
            </a:r>
          </a:p>
          <a:p>
            <a:endParaRPr lang="en-US" dirty="0"/>
          </a:p>
          <a:p>
            <a:r>
              <a:rPr lang="en-US" dirty="0"/>
              <a:t>Once we have the words and classes, we take our patterns and feed them into our model and output the class respective to those patterns.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E42FE-44B7-416C-8B7D-DC578F4C965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2870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model was built using the Sequential class in </a:t>
            </a:r>
            <a:r>
              <a:rPr lang="en-US" dirty="0" err="1"/>
              <a:t>Tensorflow’s</a:t>
            </a:r>
            <a:r>
              <a:rPr lang="en-US" dirty="0"/>
              <a:t> </a:t>
            </a:r>
            <a:r>
              <a:rPr lang="en-US" dirty="0" err="1"/>
              <a:t>Keras</a:t>
            </a:r>
            <a:r>
              <a:rPr lang="en-US" dirty="0"/>
              <a:t>. It has 3 layers and uses some dropout layers to help with overfitting the data between the layers.</a:t>
            </a:r>
          </a:p>
          <a:p>
            <a:endParaRPr lang="en-US" dirty="0"/>
          </a:p>
          <a:p>
            <a:r>
              <a:rPr lang="en-US" dirty="0"/>
              <a:t>The model trained 28,579 words and after 200 epochs (or full passes over the training data) we got down to a loss value of 0.0315 and 99% accuracy (although this may slightly change each time the model is retrained).</a:t>
            </a:r>
          </a:p>
          <a:p>
            <a:endParaRPr lang="en-US" dirty="0"/>
          </a:p>
          <a:p>
            <a:r>
              <a:rPr lang="en-US" dirty="0"/>
              <a:t>The lower the loss value and closer to 0, the closer the predictions are to the true tags.</a:t>
            </a:r>
          </a:p>
          <a:p>
            <a:endParaRPr lang="en-US" dirty="0"/>
          </a:p>
          <a:p>
            <a:r>
              <a:rPr lang="en-US" dirty="0"/>
              <a:t>The model is then saved for the chatbot to use.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E42FE-44B7-416C-8B7D-DC578F4C96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2650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the Analysis of the model, we are ready to begin the testing phase.</a:t>
            </a:r>
          </a:p>
          <a:p>
            <a:endParaRPr lang="en-US" dirty="0"/>
          </a:p>
          <a:p>
            <a:r>
              <a:rPr lang="en-US" dirty="0"/>
              <a:t>The testing phase is really the user using the chatbot to ask questions to see if we get the appropriate answers.</a:t>
            </a:r>
          </a:p>
          <a:p>
            <a:endParaRPr lang="en-US" dirty="0"/>
          </a:p>
          <a:p>
            <a:r>
              <a:rPr lang="en-US" dirty="0"/>
              <a:t>Let’s go through the example we have here</a:t>
            </a:r>
          </a:p>
          <a:p>
            <a:endParaRPr lang="en-US" dirty="0"/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first question is basically “Hi”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response we got was “How are you” back.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chatbot correctly found with a probability of 99.9% the tag  “greeting”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 you can see in the </a:t>
            </a:r>
            <a:r>
              <a:rPr lang="en-US" sz="1800" b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intents.json</a:t>
            </a:r>
            <a:r>
              <a:rPr lang="en-US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file the tag “greeting” had the patterns “hi”, “hello” and “hey”. From this you can see why the chatbot found the correct tag with such a high probability.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E42FE-44B7-416C-8B7D-DC578F4C965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8099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the next question “what do I need for </a:t>
            </a:r>
            <a:r>
              <a:rPr lang="en-US" sz="1800" b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fraiming</a:t>
            </a:r>
            <a:r>
              <a:rPr lang="en-US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chatbot correctly responded with “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To start, you just need a safety glass, measuring tape, level, saw, drill”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2800" b="0" dirty="0">
              <a:solidFill>
                <a:srgbClr val="A31515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It correctly predicted the tag “supply” with a 92.5% probability.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E42FE-44B7-416C-8B7D-DC578F4C965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746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this next question “what kind of handyman are available?”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chatbot incorrectly predicted the tag “skill” with a 92.4% probability.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Here the user could go into the training bot tab a help retrain the chatbot about flying to the moon.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E42FE-44B7-416C-8B7D-DC578F4C965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4052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Lastly in the statement cats and </a:t>
            </a:r>
            <a:r>
              <a:rPr lang="en-US" sz="1800" b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petd</a:t>
            </a:r>
            <a:r>
              <a:rPr lang="en-US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 The chatbot correctly couldn’t predict with a probability over 50% the correct response so it answer with the default response of “Sorry, I am still learning. You can train me by providing more information”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will allow the user to either rephase their question or go to the training bot tab to train the chatbot further about dogs (if this was a real stained glass question)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E42FE-44B7-416C-8B7D-DC578F4C965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144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E40EE-C903-40EA-AB76-24BDA8ED0EAB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0914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E40EE-C903-40EA-AB76-24BDA8ED0EAB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376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E40EE-C903-40EA-AB76-24BDA8ED0EAB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159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E40EE-C903-40EA-AB76-24BDA8ED0EAB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268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E40EE-C903-40EA-AB76-24BDA8ED0EAB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155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E40EE-C903-40EA-AB76-24BDA8ED0EAB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537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E40EE-C903-40EA-AB76-24BDA8ED0EAB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902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E40EE-C903-40EA-AB76-24BDA8ED0EAB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38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E40EE-C903-40EA-AB76-24BDA8ED0EAB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141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53E40EE-C903-40EA-AB76-24BDA8ED0EAB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02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E40EE-C903-40EA-AB76-24BDA8ED0EAB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559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53E40EE-C903-40EA-AB76-24BDA8ED0EAB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03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D87ECC-7709-80F2-F726-2B6BFEABCCA7}"/>
              </a:ext>
            </a:extLst>
          </p:cNvPr>
          <p:cNvSpPr txBox="1"/>
          <p:nvPr/>
        </p:nvSpPr>
        <p:spPr>
          <a:xfrm>
            <a:off x="492370" y="1010873"/>
            <a:ext cx="3084844" cy="160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Virtual Facility Service Chatbot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6CDD06-F78C-8C63-41B6-0C2DABCEC9B3}"/>
              </a:ext>
            </a:extLst>
          </p:cNvPr>
          <p:cNvSpPr txBox="1"/>
          <p:nvPr/>
        </p:nvSpPr>
        <p:spPr>
          <a:xfrm>
            <a:off x="492371" y="3338818"/>
            <a:ext cx="3084844" cy="48656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sz="2200" b="1" dirty="0">
                <a:solidFill>
                  <a:srgbClr val="FFFFFF"/>
                </a:solidFill>
              </a:rPr>
              <a:t>By: Yousof Rahimian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endParaRPr lang="en-US" sz="1600" b="1" dirty="0">
              <a:solidFill>
                <a:srgbClr val="FFFFFF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38E7F1-2AE4-AD72-2ECB-EE062CC32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017" y="726762"/>
            <a:ext cx="6197227" cy="540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665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56775FD-30B8-A671-6141-D5456624B283}"/>
              </a:ext>
            </a:extLst>
          </p:cNvPr>
          <p:cNvSpPr/>
          <p:nvPr/>
        </p:nvSpPr>
        <p:spPr>
          <a:xfrm>
            <a:off x="314960" y="224071"/>
            <a:ext cx="4897120" cy="16860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269601-37F1-52E0-CCFC-B3ED528758EB}"/>
              </a:ext>
            </a:extLst>
          </p:cNvPr>
          <p:cNvSpPr txBox="1"/>
          <p:nvPr/>
        </p:nvSpPr>
        <p:spPr>
          <a:xfrm>
            <a:off x="621748" y="466912"/>
            <a:ext cx="428354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Conclusion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784577-D671-FCBA-BAE1-EB494AD86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14" y="2089177"/>
            <a:ext cx="6240883" cy="4194759"/>
          </a:xfrm>
          <a:prstGeom prst="rect">
            <a:avLst/>
          </a:prstGeom>
        </p:spPr>
      </p:pic>
      <p:pic>
        <p:nvPicPr>
          <p:cNvPr id="4" name="Picture 3" descr="A screenshot of a chatbot&#10;&#10;Description automatically generated with low confidence">
            <a:extLst>
              <a:ext uri="{FF2B5EF4-FFF2-40B4-BE49-F238E27FC236}">
                <a16:creationId xmlns:a16="http://schemas.microsoft.com/office/drawing/2014/main" id="{1243C137-8BBA-EC3D-7B6E-3B95F828CB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3603" y="963604"/>
            <a:ext cx="5658619" cy="419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693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9AC3332C-0BE3-3427-3F85-9ACBA1A244A1}"/>
              </a:ext>
            </a:extLst>
          </p:cNvPr>
          <p:cNvSpPr/>
          <p:nvPr/>
        </p:nvSpPr>
        <p:spPr>
          <a:xfrm rot="14327837">
            <a:off x="1361767" y="1716227"/>
            <a:ext cx="2130232" cy="2108505"/>
          </a:xfrm>
          <a:prstGeom prst="wedgeEllipseCallou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1A930ADC-05DE-89F2-3F92-316D2D64123E}"/>
              </a:ext>
            </a:extLst>
          </p:cNvPr>
          <p:cNvSpPr/>
          <p:nvPr/>
        </p:nvSpPr>
        <p:spPr>
          <a:xfrm rot="651750">
            <a:off x="7114311" y="193952"/>
            <a:ext cx="2673412" cy="1801754"/>
          </a:xfrm>
          <a:prstGeom prst="wedgeEllipseCallou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8E5E1A-768D-0A74-05A4-1C7BC489E058}"/>
              </a:ext>
            </a:extLst>
          </p:cNvPr>
          <p:cNvSpPr txBox="1"/>
          <p:nvPr/>
        </p:nvSpPr>
        <p:spPr>
          <a:xfrm>
            <a:off x="7215807" y="910163"/>
            <a:ext cx="2470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What do I need to start?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418EE8-2FE3-429B-FEE2-4F2F4F449252}"/>
              </a:ext>
            </a:extLst>
          </p:cNvPr>
          <p:cNvSpPr txBox="1"/>
          <p:nvPr/>
        </p:nvSpPr>
        <p:spPr>
          <a:xfrm>
            <a:off x="1492460" y="2497992"/>
            <a:ext cx="1868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anyone do it?</a:t>
            </a:r>
          </a:p>
        </p:txBody>
      </p:sp>
      <p:sp>
        <p:nvSpPr>
          <p:cNvPr id="10" name="Speech Bubble: Oval 9">
            <a:extLst>
              <a:ext uri="{FF2B5EF4-FFF2-40B4-BE49-F238E27FC236}">
                <a16:creationId xmlns:a16="http://schemas.microsoft.com/office/drawing/2014/main" id="{D1A2C90E-E527-3C58-A739-D75100BE9CFD}"/>
              </a:ext>
            </a:extLst>
          </p:cNvPr>
          <p:cNvSpPr/>
          <p:nvPr/>
        </p:nvSpPr>
        <p:spPr>
          <a:xfrm rot="5923111">
            <a:off x="8192324" y="3561166"/>
            <a:ext cx="2092250" cy="2617407"/>
          </a:xfrm>
          <a:prstGeom prst="wedgeEllipseCallou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FD2B82-049C-577B-88F1-7E2250E409B4}"/>
              </a:ext>
            </a:extLst>
          </p:cNvPr>
          <p:cNvSpPr txBox="1"/>
          <p:nvPr/>
        </p:nvSpPr>
        <p:spPr>
          <a:xfrm rot="310089">
            <a:off x="8037159" y="4685205"/>
            <a:ext cx="2402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 I need special tools?</a:t>
            </a:r>
          </a:p>
        </p:txBody>
      </p:sp>
      <p:sp>
        <p:nvSpPr>
          <p:cNvPr id="2" name="Speech Bubble: Oval 1">
            <a:extLst>
              <a:ext uri="{FF2B5EF4-FFF2-40B4-BE49-F238E27FC236}">
                <a16:creationId xmlns:a16="http://schemas.microsoft.com/office/drawing/2014/main" id="{132AB617-78B2-3F1D-9563-97CEC51FB35D}"/>
              </a:ext>
            </a:extLst>
          </p:cNvPr>
          <p:cNvSpPr/>
          <p:nvPr/>
        </p:nvSpPr>
        <p:spPr>
          <a:xfrm rot="14088457">
            <a:off x="3340589" y="3815616"/>
            <a:ext cx="2130232" cy="2108505"/>
          </a:xfrm>
          <a:prstGeom prst="wedgeEllipseCallout">
            <a:avLst>
              <a:gd name="adj1" fmla="val 9661"/>
              <a:gd name="adj2" fmla="val 62321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E791D7-BCE8-F4E5-178D-468030452DB2}"/>
              </a:ext>
            </a:extLst>
          </p:cNvPr>
          <p:cNvSpPr txBox="1"/>
          <p:nvPr/>
        </p:nvSpPr>
        <p:spPr>
          <a:xfrm>
            <a:off x="3488772" y="4515667"/>
            <a:ext cx="22744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How to find the experts painter?</a:t>
            </a:r>
          </a:p>
        </p:txBody>
      </p:sp>
    </p:spTree>
    <p:extLst>
      <p:ext uri="{BB962C8B-B14F-4D97-AF65-F5344CB8AC3E}">
        <p14:creationId xmlns:p14="http://schemas.microsoft.com/office/powerpoint/2010/main" val="1171514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51F85CC-6E3B-80D8-BBC6-551D82640FF9}"/>
              </a:ext>
            </a:extLst>
          </p:cNvPr>
          <p:cNvSpPr/>
          <p:nvPr/>
        </p:nvSpPr>
        <p:spPr>
          <a:xfrm>
            <a:off x="172129" y="4846321"/>
            <a:ext cx="2753360" cy="16993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A417B5-C004-12D4-F0A5-C399E5D523CC}"/>
              </a:ext>
            </a:extLst>
          </p:cNvPr>
          <p:cNvSpPr txBox="1"/>
          <p:nvPr/>
        </p:nvSpPr>
        <p:spPr>
          <a:xfrm>
            <a:off x="585565" y="5095847"/>
            <a:ext cx="19264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/>
              <a:t>Data</a:t>
            </a:r>
            <a:endParaRPr lang="en-US" sz="7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217259-B1AB-0D17-5862-78A6303E5A2E}"/>
              </a:ext>
            </a:extLst>
          </p:cNvPr>
          <p:cNvSpPr txBox="1"/>
          <p:nvPr/>
        </p:nvSpPr>
        <p:spPr>
          <a:xfrm>
            <a:off x="3942080" y="458063"/>
            <a:ext cx="4145280" cy="61247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"intents"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{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14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"tag"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"greeting"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14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"patterns"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"Hi"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"Hey"</a:t>
            </a:r>
            <a:endParaRPr lang="en-US" sz="14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],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14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"responses"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"Hi"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"How are you?"</a:t>
            </a:r>
            <a:endParaRPr lang="en-US" sz="14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},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{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14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"tag"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"goodbye"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14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"patterns"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"Bye"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"See you later"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"Goodbye"</a:t>
            </a:r>
            <a:endParaRPr lang="en-US" sz="14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],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14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"responses"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"See you!"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"Have a nice day!"</a:t>
            </a:r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"Bye"</a:t>
            </a:r>
            <a:endParaRPr lang="en-US" sz="14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</a:t>
            </a:r>
          </a:p>
          <a:p>
            <a:r>
              <a:rPr 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},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8134CAB-ADF2-1848-8B04-E3614ADA35E9}"/>
              </a:ext>
            </a:extLst>
          </p:cNvPr>
          <p:cNvCxnSpPr>
            <a:cxnSpLocks/>
          </p:cNvCxnSpPr>
          <p:nvPr/>
        </p:nvCxnSpPr>
        <p:spPr>
          <a:xfrm flipH="1">
            <a:off x="6238240" y="966787"/>
            <a:ext cx="2722880" cy="32353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E171374-8DF6-806B-C668-97D042E16DA6}"/>
              </a:ext>
            </a:extLst>
          </p:cNvPr>
          <p:cNvSpPr txBox="1"/>
          <p:nvPr/>
        </p:nvSpPr>
        <p:spPr>
          <a:xfrm>
            <a:off x="9098280" y="643621"/>
            <a:ext cx="2845981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accent1"/>
                </a:solidFill>
              </a:rPr>
              <a:t>Tag</a:t>
            </a:r>
            <a:r>
              <a:rPr lang="en-US"/>
              <a:t>: topics that a user may query about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B9E22F3-965C-D31A-7661-AB065B84A739}"/>
              </a:ext>
            </a:extLst>
          </p:cNvPr>
          <p:cNvCxnSpPr>
            <a:cxnSpLocks/>
          </p:cNvCxnSpPr>
          <p:nvPr/>
        </p:nvCxnSpPr>
        <p:spPr>
          <a:xfrm flipH="1" flipV="1">
            <a:off x="5638800" y="1799044"/>
            <a:ext cx="3037840" cy="56279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FAC0046-2BDF-A90F-82FF-6B516504AE8B}"/>
              </a:ext>
            </a:extLst>
          </p:cNvPr>
          <p:cNvSpPr txBox="1"/>
          <p:nvPr/>
        </p:nvSpPr>
        <p:spPr>
          <a:xfrm>
            <a:off x="8798560" y="2080441"/>
            <a:ext cx="2845981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accent1"/>
                </a:solidFill>
              </a:rPr>
              <a:t>Patterns</a:t>
            </a:r>
            <a:r>
              <a:rPr lang="en-US"/>
              <a:t>: queries that a user may ask about a tag</a:t>
            </a:r>
            <a:endParaRPr 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564D9AA-81BE-D346-E5DC-B01F919922A6}"/>
              </a:ext>
            </a:extLst>
          </p:cNvPr>
          <p:cNvCxnSpPr>
            <a:cxnSpLocks/>
          </p:cNvCxnSpPr>
          <p:nvPr/>
        </p:nvCxnSpPr>
        <p:spPr>
          <a:xfrm flipH="1" flipV="1">
            <a:off x="5943600" y="2954099"/>
            <a:ext cx="2306320" cy="97782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A260E70-7E92-E068-B5FD-D606563A3162}"/>
              </a:ext>
            </a:extLst>
          </p:cNvPr>
          <p:cNvSpPr txBox="1"/>
          <p:nvPr/>
        </p:nvSpPr>
        <p:spPr>
          <a:xfrm>
            <a:off x="8401730" y="3443009"/>
            <a:ext cx="2845981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accent1"/>
                </a:solidFill>
              </a:rPr>
              <a:t>Responses</a:t>
            </a:r>
            <a:r>
              <a:rPr lang="en-US"/>
              <a:t>: static responses that will be used for answers to the queries about the tags</a:t>
            </a:r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81B7CC7-5663-53B2-0746-0F9CFACFFF30}"/>
              </a:ext>
            </a:extLst>
          </p:cNvPr>
          <p:cNvCxnSpPr>
            <a:cxnSpLocks/>
          </p:cNvCxnSpPr>
          <p:nvPr/>
        </p:nvCxnSpPr>
        <p:spPr>
          <a:xfrm flipV="1">
            <a:off x="1670729" y="867934"/>
            <a:ext cx="2104290" cy="42238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AC78622D-178A-163D-1963-03A56C10F3E6}"/>
              </a:ext>
            </a:extLst>
          </p:cNvPr>
          <p:cNvSpPr txBox="1"/>
          <p:nvPr/>
        </p:nvSpPr>
        <p:spPr>
          <a:xfrm>
            <a:off x="247739" y="1449773"/>
            <a:ext cx="2845981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accent1"/>
                </a:solidFill>
              </a:rPr>
              <a:t>Intents.json</a:t>
            </a:r>
            <a:r>
              <a:rPr lang="en-US"/>
              <a:t>: initial data for the model to learn from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89C8AF-8DD6-FEB8-BACE-E183F23B731D}"/>
              </a:ext>
            </a:extLst>
          </p:cNvPr>
          <p:cNvSpPr/>
          <p:nvPr/>
        </p:nvSpPr>
        <p:spPr>
          <a:xfrm>
            <a:off x="4028540" y="966786"/>
            <a:ext cx="3007360" cy="2772093"/>
          </a:xfrm>
          <a:prstGeom prst="rect">
            <a:avLst/>
          </a:prstGeom>
          <a:solidFill>
            <a:schemeClr val="accent4">
              <a:lumMod val="20000"/>
              <a:lumOff val="80000"/>
              <a:alpha val="25098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A41507-3E8C-7776-210F-904A18550B6E}"/>
              </a:ext>
            </a:extLst>
          </p:cNvPr>
          <p:cNvSpPr/>
          <p:nvPr/>
        </p:nvSpPr>
        <p:spPr>
          <a:xfrm>
            <a:off x="4028540" y="3712459"/>
            <a:ext cx="3007360" cy="2772093"/>
          </a:xfrm>
          <a:prstGeom prst="rect">
            <a:avLst/>
          </a:prstGeom>
          <a:solidFill>
            <a:schemeClr val="accent4">
              <a:lumMod val="20000"/>
              <a:lumOff val="80000"/>
              <a:alpha val="25098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306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300DC25F-FC4D-0122-12B8-D67C65331F6B}"/>
              </a:ext>
            </a:extLst>
          </p:cNvPr>
          <p:cNvSpPr/>
          <p:nvPr/>
        </p:nvSpPr>
        <p:spPr>
          <a:xfrm>
            <a:off x="180086" y="172808"/>
            <a:ext cx="3721354" cy="15950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6CDDB6B-309C-95E0-3161-7D927259EEB8}"/>
              </a:ext>
            </a:extLst>
          </p:cNvPr>
          <p:cNvSpPr/>
          <p:nvPr/>
        </p:nvSpPr>
        <p:spPr>
          <a:xfrm>
            <a:off x="4770113" y="5803686"/>
            <a:ext cx="3503389" cy="86682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49B7A8C-5C95-21A0-0D14-4295BECC6C81}"/>
              </a:ext>
            </a:extLst>
          </p:cNvPr>
          <p:cNvSpPr/>
          <p:nvPr/>
        </p:nvSpPr>
        <p:spPr>
          <a:xfrm>
            <a:off x="4893945" y="172808"/>
            <a:ext cx="3503389" cy="270274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736DE5E-95E5-3A39-713B-12266696DAEC}"/>
              </a:ext>
            </a:extLst>
          </p:cNvPr>
          <p:cNvSpPr/>
          <p:nvPr/>
        </p:nvSpPr>
        <p:spPr>
          <a:xfrm>
            <a:off x="6645640" y="3061220"/>
            <a:ext cx="5366274" cy="249299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69FB40-4DD0-40CA-B749-8230D2E2B614}"/>
              </a:ext>
            </a:extLst>
          </p:cNvPr>
          <p:cNvSpPr/>
          <p:nvPr/>
        </p:nvSpPr>
        <p:spPr>
          <a:xfrm>
            <a:off x="132080" y="3061220"/>
            <a:ext cx="6392096" cy="24963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92C698-C004-746A-E089-16C8CA69FF32}"/>
              </a:ext>
            </a:extLst>
          </p:cNvPr>
          <p:cNvSpPr txBox="1"/>
          <p:nvPr/>
        </p:nvSpPr>
        <p:spPr>
          <a:xfrm>
            <a:off x="464466" y="370160"/>
            <a:ext cx="31525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Training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F1063D-AB9E-9F15-983F-E84E06149E90}"/>
              </a:ext>
            </a:extLst>
          </p:cNvPr>
          <p:cNvSpPr txBox="1"/>
          <p:nvPr/>
        </p:nvSpPr>
        <p:spPr>
          <a:xfrm>
            <a:off x="5079102" y="306308"/>
            <a:ext cx="847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Intents</a:t>
            </a:r>
            <a:endParaRPr 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EEAC89-3BBA-5D1F-8BE4-C80701A8F34F}"/>
              </a:ext>
            </a:extLst>
          </p:cNvPr>
          <p:cNvSpPr txBox="1"/>
          <p:nvPr/>
        </p:nvSpPr>
        <p:spPr>
          <a:xfrm>
            <a:off x="6036496" y="297011"/>
            <a:ext cx="2252253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12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"tag"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"greeting"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12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"patterns"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"Hi"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"Hey"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],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12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"responses"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"Hi"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"How are you?"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5658E6-B788-82E2-57A8-A37D7DA6EA86}"/>
              </a:ext>
            </a:extLst>
          </p:cNvPr>
          <p:cNvSpPr txBox="1"/>
          <p:nvPr/>
        </p:nvSpPr>
        <p:spPr>
          <a:xfrm>
            <a:off x="253544" y="3511084"/>
            <a:ext cx="61468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[',', '50/50', '60/40', 'a', 'anyone', 'are', 'artistic', 'awesome', 'be', 'beginner', 'best', 'break', 'buy', 'bye', 'can', 'circle', 'cool', 'copper', 'curve', 'cut', 'cutting', 'decorative', 'diamond', 'do', 'doe', 'dot', 'fit', 'fitting', 'flux', 'fluxing', 'foil', 'for', 'get', 'glass', 'go', 'good', 'goodbye', 'grinder', 'have', 'hello', 'here', 'hey', 'hi', 'hole', 'how', '</a:t>
            </a:r>
            <a:r>
              <a:rPr lang="en-US" sz="1200" dirty="0" err="1"/>
              <a:t>i</a:t>
            </a:r>
            <a:r>
              <a:rPr lang="en-US" sz="1200" dirty="0"/>
              <a:t>', 'in', 'into', 'intricate', 'is', 'jewelry', 'kind', 'later', 'line', 'measurement', 'moon', 'my', "</a:t>
            </a:r>
            <a:r>
              <a:rPr lang="en-US" sz="1200" dirty="0" err="1"/>
              <a:t>n't</a:t>
            </a:r>
            <a:r>
              <a:rPr lang="en-US" sz="1200" dirty="0"/>
              <a:t>", 'name', 'need', 'not', 'of', 'off', 'on', 'paint', 'peal', 'piece', 'place', 'pretty', 'saw', 'score', 'see', 'should', 'size', 'solder', 'soldering', 'splinter', 'stained', 'start', 'sticking', 'supply', 'talent', 'taurus', 'thank', 'thanks', 'the', 'there', 'this', 'to', 'trying', 'use', 'wavy', 'we', 'what', '</a:t>
            </a:r>
            <a:r>
              <a:rPr lang="en-US" sz="1200" dirty="0" err="1"/>
              <a:t>whats</a:t>
            </a:r>
            <a:r>
              <a:rPr lang="en-US" sz="1200" dirty="0"/>
              <a:t>', 'when', 'where', 'who', 'why', 'window', 'with', 'you']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0A73FD-F478-C27F-ACF7-FA0DDABE10BB}"/>
              </a:ext>
            </a:extLst>
          </p:cNvPr>
          <p:cNvSpPr txBox="1"/>
          <p:nvPr/>
        </p:nvSpPr>
        <p:spPr>
          <a:xfrm>
            <a:off x="6796144" y="3655183"/>
            <a:ext cx="51148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['breaks', 'circle', ‘paint', 'decorative', 'drilling', 'flux', ‘roofing', 'goodbye', 'greeting', 'grinder', 'measurements', 'moon', 'name', 'occupation', 'paint', 'saw', 'shopping', 'skill', 'solder', 'splinters’, ‘plumbing', 'supply', 'thanks']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12FA138-2F03-5509-A89F-71ADF37186A2}"/>
              </a:ext>
            </a:extLst>
          </p:cNvPr>
          <p:cNvCxnSpPr>
            <a:cxnSpLocks/>
          </p:cNvCxnSpPr>
          <p:nvPr/>
        </p:nvCxnSpPr>
        <p:spPr>
          <a:xfrm flipH="1">
            <a:off x="2987266" y="1158240"/>
            <a:ext cx="1603692" cy="175177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FAE415-393A-4968-FA43-3D75718A726F}"/>
              </a:ext>
            </a:extLst>
          </p:cNvPr>
          <p:cNvCxnSpPr>
            <a:cxnSpLocks/>
          </p:cNvCxnSpPr>
          <p:nvPr/>
        </p:nvCxnSpPr>
        <p:spPr>
          <a:xfrm>
            <a:off x="8719279" y="1158240"/>
            <a:ext cx="1308286" cy="17173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DF3BF0A-A6E8-A036-F6B7-A22181D5DCD7}"/>
              </a:ext>
            </a:extLst>
          </p:cNvPr>
          <p:cNvCxnSpPr>
            <a:cxnSpLocks/>
          </p:cNvCxnSpPr>
          <p:nvPr/>
        </p:nvCxnSpPr>
        <p:spPr>
          <a:xfrm>
            <a:off x="2811145" y="5686499"/>
            <a:ext cx="1760855" cy="71756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FAA0DC0-779D-03F0-F6D7-02DAE314849E}"/>
              </a:ext>
            </a:extLst>
          </p:cNvPr>
          <p:cNvCxnSpPr>
            <a:cxnSpLocks/>
          </p:cNvCxnSpPr>
          <p:nvPr/>
        </p:nvCxnSpPr>
        <p:spPr>
          <a:xfrm flipH="1">
            <a:off x="8522905" y="5699760"/>
            <a:ext cx="1504660" cy="71898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9772950-EA7D-2CC1-D5D9-F4F6F1C260F2}"/>
              </a:ext>
            </a:extLst>
          </p:cNvPr>
          <p:cNvSpPr txBox="1"/>
          <p:nvPr/>
        </p:nvSpPr>
        <p:spPr>
          <a:xfrm>
            <a:off x="2563432" y="3095675"/>
            <a:ext cx="802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Words</a:t>
            </a:r>
            <a:endParaRPr lang="en-US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2AF106B-B512-8340-31B5-307C32EA4FE3}"/>
              </a:ext>
            </a:extLst>
          </p:cNvPr>
          <p:cNvSpPr txBox="1"/>
          <p:nvPr/>
        </p:nvSpPr>
        <p:spPr>
          <a:xfrm>
            <a:off x="8719279" y="3179372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Classes</a:t>
            </a:r>
            <a:endParaRPr lang="en-US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C16AE0-3B93-08AF-8F04-C64D3FEDFBBE}"/>
              </a:ext>
            </a:extLst>
          </p:cNvPr>
          <p:cNvSpPr txBox="1"/>
          <p:nvPr/>
        </p:nvSpPr>
        <p:spPr>
          <a:xfrm>
            <a:off x="6096000" y="6059658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Model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43865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EBA5028-0495-5667-F43C-E0DE5AE4DBBC}"/>
              </a:ext>
            </a:extLst>
          </p:cNvPr>
          <p:cNvSpPr/>
          <p:nvPr/>
        </p:nvSpPr>
        <p:spPr>
          <a:xfrm>
            <a:off x="7386320" y="1188719"/>
            <a:ext cx="3992880" cy="16154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CBB087-C1B1-0F5F-D627-771519DB1BAE}"/>
              </a:ext>
            </a:extLst>
          </p:cNvPr>
          <p:cNvSpPr txBox="1"/>
          <p:nvPr/>
        </p:nvSpPr>
        <p:spPr>
          <a:xfrm>
            <a:off x="7782290" y="1396275"/>
            <a:ext cx="32009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Analysis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E1B67F-35CC-3500-627E-31A7427AC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200" y="515922"/>
            <a:ext cx="5838041" cy="34982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567B6D-D430-5DE5-C584-63BB96A5B7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2839" y="4053841"/>
            <a:ext cx="7011767" cy="2189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537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663FFDF-EBB9-BCB1-5343-2B836A080DD5}"/>
              </a:ext>
            </a:extLst>
          </p:cNvPr>
          <p:cNvSpPr txBox="1"/>
          <p:nvPr/>
        </p:nvSpPr>
        <p:spPr>
          <a:xfrm>
            <a:off x="5994643" y="990767"/>
            <a:ext cx="2845981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[('greeting', '0.99946314')]</a:t>
            </a:r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19A8662-2BB8-29B6-D6D7-31C09E559EDE}"/>
              </a:ext>
            </a:extLst>
          </p:cNvPr>
          <p:cNvCxnSpPr>
            <a:cxnSpLocks/>
          </p:cNvCxnSpPr>
          <p:nvPr/>
        </p:nvCxnSpPr>
        <p:spPr>
          <a:xfrm>
            <a:off x="7579180" y="1550504"/>
            <a:ext cx="1362801" cy="141798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8711743-AF1C-922E-0C5F-C5F97F0FE884}"/>
              </a:ext>
            </a:extLst>
          </p:cNvPr>
          <p:cNvGrpSpPr/>
          <p:nvPr/>
        </p:nvGrpSpPr>
        <p:grpSpPr>
          <a:xfrm>
            <a:off x="366921" y="256067"/>
            <a:ext cx="2984457" cy="1122652"/>
            <a:chOff x="366921" y="256067"/>
            <a:chExt cx="2984457" cy="112265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F1FBC0B-9530-B772-47B5-CE3192D8D3C9}"/>
                </a:ext>
              </a:extLst>
            </p:cNvPr>
            <p:cNvSpPr/>
            <p:nvPr/>
          </p:nvSpPr>
          <p:spPr>
            <a:xfrm>
              <a:off x="366921" y="256067"/>
              <a:ext cx="2984457" cy="11226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B219E27-7B6F-D984-ECB9-C9AF7B6686A7}"/>
                </a:ext>
              </a:extLst>
            </p:cNvPr>
            <p:cNvSpPr txBox="1"/>
            <p:nvPr/>
          </p:nvSpPr>
          <p:spPr>
            <a:xfrm>
              <a:off x="627134" y="309562"/>
              <a:ext cx="24640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/>
                <a:t>Testing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0DAB7291-E4F2-EA21-1C01-F28742393264}"/>
              </a:ext>
            </a:extLst>
          </p:cNvPr>
          <p:cNvSpPr txBox="1"/>
          <p:nvPr/>
        </p:nvSpPr>
        <p:spPr>
          <a:xfrm>
            <a:off x="8688064" y="1985391"/>
            <a:ext cx="3233531" cy="42473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"intents"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"tag"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"greeting"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"patterns"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"Hey"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"responses"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"How are you?"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},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7E296BB-0E97-B25D-AD76-7DC846454918}"/>
              </a:ext>
            </a:extLst>
          </p:cNvPr>
          <p:cNvCxnSpPr>
            <a:cxnSpLocks/>
          </p:cNvCxnSpPr>
          <p:nvPr/>
        </p:nvCxnSpPr>
        <p:spPr>
          <a:xfrm flipH="1">
            <a:off x="6164662" y="1373608"/>
            <a:ext cx="1119710" cy="236600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5E3A90BC-FED0-D6EF-17A2-2685C038B2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921" y="1985391"/>
            <a:ext cx="5660419" cy="387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469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EB209293-CBC3-BA2F-750B-C55232A857F2}"/>
              </a:ext>
            </a:extLst>
          </p:cNvPr>
          <p:cNvGrpSpPr/>
          <p:nvPr/>
        </p:nvGrpSpPr>
        <p:grpSpPr>
          <a:xfrm>
            <a:off x="4880036" y="547279"/>
            <a:ext cx="2845981" cy="369332"/>
            <a:chOff x="423959" y="4011116"/>
            <a:chExt cx="2845981" cy="36933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C4F8CD4-C7A8-BD26-A29E-23586A06E324}"/>
                </a:ext>
              </a:extLst>
            </p:cNvPr>
            <p:cNvSpPr txBox="1"/>
            <p:nvPr/>
          </p:nvSpPr>
          <p:spPr>
            <a:xfrm>
              <a:off x="423959" y="4011116"/>
              <a:ext cx="2845981" cy="369332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9DEF2E4-DCF7-1F65-1237-53DD28B2E1A4}"/>
                </a:ext>
              </a:extLst>
            </p:cNvPr>
            <p:cNvSpPr txBox="1"/>
            <p:nvPr/>
          </p:nvSpPr>
          <p:spPr>
            <a:xfrm>
              <a:off x="535069" y="4011116"/>
              <a:ext cx="262376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[('supply', '0.92462075')]</a:t>
              </a:r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D3CD4A4-1E4E-C33D-980D-324EFDB71551}"/>
              </a:ext>
            </a:extLst>
          </p:cNvPr>
          <p:cNvGrpSpPr/>
          <p:nvPr/>
        </p:nvGrpSpPr>
        <p:grpSpPr>
          <a:xfrm>
            <a:off x="366921" y="256067"/>
            <a:ext cx="2984457" cy="1122652"/>
            <a:chOff x="366921" y="256067"/>
            <a:chExt cx="2984457" cy="112265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67A75F5-43F9-5687-858E-03F4B348D98F}"/>
                </a:ext>
              </a:extLst>
            </p:cNvPr>
            <p:cNvSpPr/>
            <p:nvPr/>
          </p:nvSpPr>
          <p:spPr>
            <a:xfrm>
              <a:off x="366921" y="256067"/>
              <a:ext cx="2984457" cy="11226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2B2FCC4-8859-CC63-9F36-9BE0EEAF84C6}"/>
                </a:ext>
              </a:extLst>
            </p:cNvPr>
            <p:cNvSpPr txBox="1"/>
            <p:nvPr/>
          </p:nvSpPr>
          <p:spPr>
            <a:xfrm>
              <a:off x="627134" y="309562"/>
              <a:ext cx="24640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/>
                <a:t>Testing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7453EB96-F6AE-45CB-C08D-D298E1104CA1}"/>
              </a:ext>
            </a:extLst>
          </p:cNvPr>
          <p:cNvSpPr txBox="1"/>
          <p:nvPr/>
        </p:nvSpPr>
        <p:spPr>
          <a:xfrm>
            <a:off x="6096000" y="1378719"/>
            <a:ext cx="6096000" cy="53553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"tag"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"supply"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"patterns"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"What supplies do I need?"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"What do I need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for 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fraiming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?"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"supplies"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"What does a beginner need?"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"What should I get?"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"supplies"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"How do I start?"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"responses"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"At Lumber, nails, screws, framing hammer, framing square, measuring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tape.","level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, saw, drill, safety equipment, fasteners. It's all you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need.","To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start, you just need a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safty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glass, measuring tape, level, saw,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drillfid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},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3E3A8A-38EA-9411-3491-41E35998D2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27" y="1264862"/>
            <a:ext cx="5831694" cy="4980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986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E69C026-B949-1059-8482-6F21D26E7A1D}"/>
              </a:ext>
            </a:extLst>
          </p:cNvPr>
          <p:cNvGrpSpPr/>
          <p:nvPr/>
        </p:nvGrpSpPr>
        <p:grpSpPr>
          <a:xfrm>
            <a:off x="4323742" y="364317"/>
            <a:ext cx="3036038" cy="369332"/>
            <a:chOff x="4493460" y="372327"/>
            <a:chExt cx="2885440" cy="36933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0B69E82-C2E3-BD43-8B6C-E1CA8D6E8A0D}"/>
                </a:ext>
              </a:extLst>
            </p:cNvPr>
            <p:cNvSpPr txBox="1"/>
            <p:nvPr/>
          </p:nvSpPr>
          <p:spPr>
            <a:xfrm>
              <a:off x="4513190" y="372327"/>
              <a:ext cx="2845981" cy="369332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12D0B4F-FAC2-B2ED-DB4F-432CA3991E6C}"/>
                </a:ext>
              </a:extLst>
            </p:cNvPr>
            <p:cNvSpPr txBox="1"/>
            <p:nvPr/>
          </p:nvSpPr>
          <p:spPr>
            <a:xfrm>
              <a:off x="4493460" y="372327"/>
              <a:ext cx="288544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[('skill', '0.92427206')]</a:t>
              </a:r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27CA9F6-19FA-1842-4629-785F2E3935E0}"/>
              </a:ext>
            </a:extLst>
          </p:cNvPr>
          <p:cNvGrpSpPr/>
          <p:nvPr/>
        </p:nvGrpSpPr>
        <p:grpSpPr>
          <a:xfrm>
            <a:off x="366921" y="256067"/>
            <a:ext cx="2984457" cy="1122652"/>
            <a:chOff x="366921" y="256067"/>
            <a:chExt cx="2984457" cy="112265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B13BFFC-A910-13F5-0BA2-0302C5FC856A}"/>
                </a:ext>
              </a:extLst>
            </p:cNvPr>
            <p:cNvSpPr/>
            <p:nvPr/>
          </p:nvSpPr>
          <p:spPr>
            <a:xfrm>
              <a:off x="366921" y="256067"/>
              <a:ext cx="2984457" cy="11226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6E375CC-2CB4-35DA-7723-8968ED22841D}"/>
                </a:ext>
              </a:extLst>
            </p:cNvPr>
            <p:cNvSpPr txBox="1"/>
            <p:nvPr/>
          </p:nvSpPr>
          <p:spPr>
            <a:xfrm>
              <a:off x="627134" y="309562"/>
              <a:ext cx="24640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/>
                <a:t>Testing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6AB9D53C-3F50-17D2-8B3A-61D9CCBBD3D1}"/>
              </a:ext>
            </a:extLst>
          </p:cNvPr>
          <p:cNvSpPr txBox="1"/>
          <p:nvPr/>
        </p:nvSpPr>
        <p:spPr>
          <a:xfrm>
            <a:off x="5936181" y="1886907"/>
            <a:ext cx="6096000" cy="39703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"tag"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"skill"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"patterns"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which kind of the handyman skills are available??", "Do you have any handymen?",    "what handy man are available?“, "artistic" 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"responses"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"Yes, here is our available handyman's skills, Carpenter, Plumber, Electrical worker, Painter, and General repairs.“</a:t>
            </a: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18244A-C7B3-1E14-7649-EC6ACF622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820" y="1378719"/>
            <a:ext cx="5502900" cy="4661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930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0B70896A-77EB-9336-F55A-B1021943876B}"/>
              </a:ext>
            </a:extLst>
          </p:cNvPr>
          <p:cNvGrpSpPr/>
          <p:nvPr/>
        </p:nvGrpSpPr>
        <p:grpSpPr>
          <a:xfrm>
            <a:off x="366921" y="256067"/>
            <a:ext cx="2984457" cy="1122652"/>
            <a:chOff x="366921" y="256067"/>
            <a:chExt cx="2984457" cy="112265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1991002-BB48-C5AF-0176-90BD69BDA3CB}"/>
                </a:ext>
              </a:extLst>
            </p:cNvPr>
            <p:cNvSpPr/>
            <p:nvPr/>
          </p:nvSpPr>
          <p:spPr>
            <a:xfrm>
              <a:off x="366921" y="256067"/>
              <a:ext cx="2984457" cy="11226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8EF6B34-F738-6BC7-633C-DA2A39E47181}"/>
                </a:ext>
              </a:extLst>
            </p:cNvPr>
            <p:cNvSpPr txBox="1"/>
            <p:nvPr/>
          </p:nvSpPr>
          <p:spPr>
            <a:xfrm>
              <a:off x="627134" y="309562"/>
              <a:ext cx="24640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/>
                <a:t>Testing</a:t>
              </a: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DF0A35C8-3595-E0CE-14FD-98D4284A94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235" y="1484363"/>
            <a:ext cx="8753218" cy="4736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09205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Metropolitan</Template>
  <TotalTime>577</TotalTime>
  <Words>1582</Words>
  <Application>Microsoft Office PowerPoint</Application>
  <PresentationFormat>Widescreen</PresentationFormat>
  <Paragraphs>176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Consolas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Kimberly Cable</dc:creator>
  <cp:lastModifiedBy>Yousof Rahimian</cp:lastModifiedBy>
  <cp:revision>38</cp:revision>
  <dcterms:created xsi:type="dcterms:W3CDTF">2022-12-19T16:11:37Z</dcterms:created>
  <dcterms:modified xsi:type="dcterms:W3CDTF">2023-07-01T18:03:31Z</dcterms:modified>
</cp:coreProperties>
</file>

<file path=docProps/thumbnail.jpeg>
</file>